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450" r:id="rId3"/>
    <p:sldId id="489" r:id="rId4"/>
    <p:sldId id="463" r:id="rId5"/>
    <p:sldId id="468" r:id="rId6"/>
    <p:sldId id="469" r:id="rId7"/>
    <p:sldId id="491" r:id="rId8"/>
    <p:sldId id="492" r:id="rId9"/>
    <p:sldId id="493" r:id="rId10"/>
    <p:sldId id="494" r:id="rId11"/>
    <p:sldId id="495" r:id="rId12"/>
    <p:sldId id="496" r:id="rId13"/>
    <p:sldId id="497" r:id="rId14"/>
    <p:sldId id="498" r:id="rId15"/>
    <p:sldId id="499" r:id="rId16"/>
    <p:sldId id="271" r:id="rId17"/>
    <p:sldId id="500" r:id="rId18"/>
    <p:sldId id="501" r:id="rId19"/>
    <p:sldId id="502" r:id="rId20"/>
    <p:sldId id="503" r:id="rId21"/>
    <p:sldId id="504" r:id="rId22"/>
    <p:sldId id="505" r:id="rId23"/>
    <p:sldId id="506" r:id="rId24"/>
    <p:sldId id="507" r:id="rId25"/>
    <p:sldId id="508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1" id="{B9B51309-D148-4332-87C2-07BE32FBCA3B}">
          <p14:sldIdLst>
            <p14:sldId id="256"/>
            <p14:sldId id="450"/>
            <p14:sldId id="489"/>
            <p14:sldId id="463"/>
            <p14:sldId id="468"/>
            <p14:sldId id="469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271"/>
            <p14:sldId id="500"/>
            <p14:sldId id="501"/>
            <p14:sldId id="502"/>
            <p14:sldId id="503"/>
            <p14:sldId id="504"/>
            <p14:sldId id="505"/>
            <p14:sldId id="506"/>
            <p14:sldId id="507"/>
            <p14:sldId id="50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25">
          <p15:clr>
            <a:srgbClr val="A4A3A4"/>
          </p15:clr>
        </p15:guide>
        <p15:guide id="2" pos="38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462F"/>
    <a:srgbClr val="404040"/>
    <a:srgbClr val="D24726"/>
    <a:srgbClr val="FF9B45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17" autoAdjust="0"/>
    <p:restoredTop sz="77665" autoAdjust="0"/>
  </p:normalViewPr>
  <p:slideViewPr>
    <p:cSldViewPr snapToGrid="0">
      <p:cViewPr varScale="1">
        <p:scale>
          <a:sx n="88" d="100"/>
          <a:sy n="88" d="100"/>
        </p:scale>
        <p:origin x="1644" y="96"/>
      </p:cViewPr>
      <p:guideLst>
        <p:guide orient="horz" pos="2125"/>
        <p:guide pos="38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278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7/4/2021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GIF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7/4/2021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69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7907898" cy="640080"/>
          </a:xfrm>
        </p:spPr>
        <p:txBody>
          <a:bodyPr anchor="b" anchorCtr="0">
            <a:noAutofit/>
          </a:bodyPr>
          <a:lstStyle>
            <a:lvl1pPr>
              <a:defRPr sz="40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9496" y="1435607"/>
            <a:ext cx="11048070" cy="4225939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lang="en-US" sz="120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lang="en-US" sz="120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lang="en-US" sz="120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ectangle 9"/>
          <p:cNvSpPr/>
          <p:nvPr userDrawn="1"/>
        </p:nvSpPr>
        <p:spPr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1"/>
            </a:lvl1pPr>
            <a:lvl2pPr>
              <a:defRPr b="1"/>
            </a:lvl2pPr>
            <a:lvl3pPr>
              <a:defRPr b="1"/>
            </a:lvl3pPr>
            <a:lvl4pPr>
              <a:defRPr b="1"/>
            </a:lvl4pPr>
            <a:lvl5pPr>
              <a:defRPr b="1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F4532-3937-47D0-A4B9-28950F2A0F15}" type="datetimeFigureOut">
              <a:rPr lang="zh-CN" altLang="en-US" smtClean="0"/>
              <a:t>2021-7-4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7CF7-652E-4B30-8938-4F23CB04BA4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7/4/2021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t>7/4/2021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justloveyou_/article/details/71787149?ops_request_misc=%257B%2522request%255Fid%2522%253A%2522161527373116780271516147%2522%252C%2522scm%2522%253A%252220140713.130102334.pc%255Fblog.%2522%257D&amp;request_id=161527373116780271516147&amp;biz_id=0&amp;utm_medium=distribute.pc_search_result.none-task-blog-2~blog~first_rank_v1~rank_blog_v1-1-71787149.pc_v1_rank_blog_v1&amp;utm_term=%E9%80%92%E5%BD%92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log.csdn.net/justloveyou_/article/details/71787149?ops_request_misc=%257B%2522request%255Fid%2522%253A%2522161527373116780271516147%2522%252C%2522scm%2522%253A%252220140713.130102334.pc%255Fblog.%2522%257D&amp;request_id=161527373116780271516147&amp;biz_id=0&amp;utm_medium=distribute.pc_search_result.none-task-blog-2~blog~first_rank_v1~rank_blog_v1-1-71787149.pc_v1_rank_blog_v1&amp;utm_term=%E9%80%92%E5%BD%92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log.csdn.net/justloveyou_/article/details/71787149?ops_request_misc=%257B%2522request%255Fid%2522%253A%2522161527373116780271516147%2522%252C%2522scm%2522%253A%252220140713.130102334.pc%255Fblog.%2522%257D&amp;request_id=161527373116780271516147&amp;biz_id=0&amp;utm_medium=distribute.pc_search_result.none-task-blog-2~blog~first_rank_v1~rank_blog_v1-1-71787149.pc_v1_rank_blog_v1&amp;utm_term=%E9%80%92%E5%BD%92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2387600"/>
          </a:xfrm>
        </p:spPr>
        <p:txBody>
          <a:bodyPr>
            <a:normAutofit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</a:rPr>
              <a:t>C++</a:t>
            </a:r>
            <a:r>
              <a:rPr lang="zh-CN" altLang="en-US" sz="4800" dirty="0">
                <a:solidFill>
                  <a:schemeClr val="bg1"/>
                </a:solidFill>
              </a:rPr>
              <a:t>程序设计实践</a:t>
            </a:r>
            <a:br>
              <a:rPr lang="en-US" altLang="zh-CN" sz="4800" dirty="0">
                <a:solidFill>
                  <a:schemeClr val="bg1"/>
                </a:solidFill>
              </a:rPr>
            </a:br>
            <a:r>
              <a:rPr lang="zh-CN" altLang="en-US" sz="4800" dirty="0">
                <a:solidFill>
                  <a:schemeClr val="bg1"/>
                </a:solidFill>
              </a:rPr>
              <a:t>排序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1398905" y="4468858"/>
            <a:ext cx="9582785" cy="114681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张延坤</a:t>
            </a:r>
          </a:p>
          <a:p>
            <a:pPr marL="0" indent="0" algn="ctr">
              <a:buNone/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2021-7-5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常见排序算法比较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51" y="1236084"/>
            <a:ext cx="7744044" cy="471096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63793" y="5969246"/>
            <a:ext cx="108882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222222"/>
                </a:solidFill>
                <a:effectLst/>
                <a:latin typeface="PingFangSC"/>
              </a:rPr>
              <a:t>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PingFangSC"/>
                <a:hlinkClick r:id="rId3"/>
              </a:rPr>
              <a:t>参考资料：</a:t>
            </a:r>
            <a:r>
              <a:rPr lang="zh-CN" altLang="en-US" b="0" i="0" dirty="0">
                <a:solidFill>
                  <a:srgbClr val="24292E"/>
                </a:solidFill>
                <a:effectLst/>
                <a:latin typeface="-apple-system"/>
              </a:rPr>
              <a:t>一本关于排序算法的 </a:t>
            </a:r>
            <a:r>
              <a:rPr lang="en-US" altLang="zh-CN" b="0" i="0" dirty="0" err="1">
                <a:solidFill>
                  <a:srgbClr val="24292E"/>
                </a:solidFill>
                <a:effectLst/>
                <a:latin typeface="-apple-system"/>
              </a:rPr>
              <a:t>GitBook</a:t>
            </a:r>
            <a:r>
              <a:rPr lang="en-US" altLang="zh-CN" b="0" i="0" dirty="0">
                <a:solidFill>
                  <a:srgbClr val="24292E"/>
                </a:solidFill>
                <a:effectLst/>
                <a:latin typeface="-apple-system"/>
              </a:rPr>
              <a:t> </a:t>
            </a:r>
            <a:r>
              <a:rPr lang="zh-CN" altLang="en-US" b="0" i="0" dirty="0">
                <a:solidFill>
                  <a:srgbClr val="24292E"/>
                </a:solidFill>
                <a:effectLst/>
                <a:latin typeface="-apple-system"/>
              </a:rPr>
              <a:t>在线书籍 </a:t>
            </a:r>
            <a:r>
              <a:rPr lang="en-US" altLang="zh-CN" b="0" i="0" dirty="0">
                <a:solidFill>
                  <a:srgbClr val="24292E"/>
                </a:solidFill>
                <a:effectLst/>
                <a:latin typeface="-apple-system"/>
              </a:rPr>
              <a:t>《</a:t>
            </a:r>
            <a:r>
              <a:rPr lang="zh-CN" altLang="en-US" b="0" i="0" dirty="0">
                <a:solidFill>
                  <a:srgbClr val="24292E"/>
                </a:solidFill>
                <a:effectLst/>
                <a:latin typeface="-apple-system"/>
              </a:rPr>
              <a:t>十大经典排序算法</a:t>
            </a:r>
            <a:r>
              <a:rPr lang="en-US" altLang="zh-CN" b="0" i="0" dirty="0">
                <a:solidFill>
                  <a:srgbClr val="24292E"/>
                </a:solidFill>
                <a:effectLst/>
                <a:latin typeface="-apple-system"/>
              </a:rPr>
              <a:t>》</a:t>
            </a:r>
            <a:r>
              <a:rPr lang="zh-CN" altLang="en-US" b="0" i="0" dirty="0">
                <a:solidFill>
                  <a:srgbClr val="24292E"/>
                </a:solidFill>
                <a:effectLst/>
                <a:latin typeface="-apple-system"/>
              </a:rPr>
              <a:t>，多语言实现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PingFangSC"/>
              </a:rPr>
              <a:t>https://sort.hust.cc/</a:t>
            </a:r>
            <a:endParaRPr lang="zh-CN" altLang="en-US" b="0" i="0" dirty="0">
              <a:solidFill>
                <a:srgbClr val="222222"/>
              </a:solidFill>
              <a:effectLst/>
              <a:latin typeface="PingFangS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冒泡排序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484" y="3726882"/>
            <a:ext cx="6943032" cy="216024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484" y="1220993"/>
            <a:ext cx="8226997" cy="2382819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579863" y="6270920"/>
            <a:ext cx="5703089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222222"/>
                </a:solidFill>
                <a:effectLst/>
                <a:latin typeface="PingFangSC"/>
              </a:rPr>
              <a:t>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PingFangSC"/>
                <a:hlinkClick r:id="rId4"/>
              </a:rPr>
              <a:t>参考资料：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PingFangSC"/>
              </a:rPr>
              <a:t>冒泡排序  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PingFangSC"/>
              </a:rPr>
              <a:t>https://sort.hust.cc/1.bubblesort</a:t>
            </a:r>
            <a:endParaRPr lang="zh-CN" altLang="en-US" b="0" i="0" dirty="0">
              <a:solidFill>
                <a:srgbClr val="222222"/>
              </a:solidFill>
              <a:effectLst/>
              <a:latin typeface="PingFangS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快速排序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207" y="1289785"/>
            <a:ext cx="8233065" cy="244311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2732" y="3824978"/>
            <a:ext cx="7724775" cy="24003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92911" y="6368720"/>
            <a:ext cx="5703089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222222"/>
                </a:solidFill>
                <a:effectLst/>
                <a:latin typeface="PingFangSC"/>
              </a:rPr>
              <a:t>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PingFangSC"/>
                <a:hlinkClick r:id="rId4"/>
              </a:rPr>
              <a:t>参考资料：</a:t>
            </a:r>
            <a:r>
              <a:rPr lang="zh-CN" altLang="en-US" dirty="0">
                <a:solidFill>
                  <a:srgbClr val="222222"/>
                </a:solidFill>
                <a:latin typeface="PingFangSC"/>
              </a:rPr>
              <a:t>快速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PingFangSC"/>
              </a:rPr>
              <a:t>排序 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PingFangSC"/>
              </a:rPr>
              <a:t>https://sort.hust.cc/6.quicksort</a:t>
            </a:r>
            <a:endParaRPr lang="zh-CN" altLang="en-US" b="0" i="0" dirty="0">
              <a:solidFill>
                <a:srgbClr val="222222"/>
              </a:solidFill>
              <a:effectLst/>
              <a:latin typeface="PingFangS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/>
              <a:t>计数排序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l"/>
            </a:pPr>
            <a:r>
              <a:rPr lang="zh-CN" altLang="en-US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定义：</a:t>
            </a:r>
            <a:r>
              <a:rPr lang="zh-CN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利用数组下标来确定元素的正确位置。</a:t>
            </a:r>
            <a:endParaRPr lang="en-US" altLang="zh-CN" sz="2400" b="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适用于一定范围内的整数排序。</a:t>
            </a:r>
            <a:endParaRPr lang="zh-CN" altLang="zh-CN" sz="2400" b="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buFont typeface="Wingdings" panose="05000000000000000000" pitchFamily="2" charset="2"/>
              <a:buChar char="l"/>
            </a:pPr>
            <a:r>
              <a:rPr lang="zh-CN" altLang="en-US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例题：</a:t>
            </a:r>
            <a:r>
              <a:rPr lang="zh-CN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假设数组中有</a:t>
            </a:r>
            <a:r>
              <a:rPr lang="en-US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个随机整数，取值范围为</a:t>
            </a:r>
            <a:r>
              <a:rPr lang="en-US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0-10</a:t>
            </a:r>
            <a:r>
              <a:rPr lang="zh-CN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，要求用最快的速度把这</a:t>
            </a:r>
            <a:r>
              <a:rPr lang="en-US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个整数从小到大进行排序。</a:t>
            </a:r>
          </a:p>
          <a:p>
            <a:pPr algn="just">
              <a:buFont typeface="Wingdings" panose="05000000000000000000" pitchFamily="2" charset="2"/>
              <a:buChar char="l"/>
            </a:pPr>
            <a:r>
              <a:rPr lang="zh-CN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考虑到这些整数只能在</a:t>
            </a:r>
            <a:r>
              <a:rPr lang="en-US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0-10</a:t>
            </a:r>
            <a:r>
              <a:rPr lang="zh-CN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</a:t>
            </a:r>
            <a:r>
              <a:rPr lang="en-US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个数种取值，所以，可以根据这有限的范围，建立一个长度为</a:t>
            </a:r>
            <a:r>
              <a:rPr lang="en-US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的数组，下标从</a:t>
            </a:r>
            <a:r>
              <a:rPr lang="en-US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，元素初始值全为</a:t>
            </a:r>
            <a:r>
              <a:rPr lang="en-US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  <a:p>
            <a:endParaRPr lang="zh-CN" altLang="en-US" dirty="0"/>
          </a:p>
        </p:txBody>
      </p:sp>
      <p:pic>
        <p:nvPicPr>
          <p:cNvPr id="4" name="图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1017648" y="4061713"/>
            <a:ext cx="7027393" cy="191124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/>
              <a:t>计数排序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假设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个随机整数的值如下：</a:t>
            </a:r>
          </a:p>
          <a:p>
            <a:pPr marL="0" indent="0">
              <a:buNone/>
            </a:pP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9,3,5,4,9,1,2,7,8,1,3,6,5,3,4,0,10,9,7,9</a:t>
            </a:r>
            <a:endParaRPr lang="zh-CN" altLang="zh-CN" sz="24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CN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遍历这个无序的随机数列，每一个整数按照其值对号入座，同时，对应数组下标的元素进行加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操作。</a:t>
            </a:r>
          </a:p>
          <a:p>
            <a:pPr marL="0" indent="0">
              <a:buNone/>
            </a:pP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例如，第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个整数是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，那么数组下标为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的元素加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  <a:p>
            <a:pPr algn="just">
              <a:buFont typeface="Wingdings" panose="05000000000000000000" pitchFamily="2" charset="2"/>
              <a:buChar char="l"/>
            </a:pPr>
            <a:endParaRPr lang="zh-CN" altLang="zh-CN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  <p:pic>
        <p:nvPicPr>
          <p:cNvPr id="5" name="图片 4"/>
          <p:cNvPicPr/>
          <p:nvPr/>
        </p:nvPicPr>
        <p:blipFill>
          <a:blip r:embed="rId2"/>
          <a:stretch>
            <a:fillRect/>
          </a:stretch>
        </p:blipFill>
        <p:spPr>
          <a:xfrm>
            <a:off x="1067983" y="3912261"/>
            <a:ext cx="6733778" cy="18341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/>
              <a:t>计数排序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个整数是</a:t>
            </a:r>
            <a:r>
              <a:rPr lang="en-US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，那么数组下标为</a:t>
            </a:r>
            <a:r>
              <a:rPr lang="en-US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的元素加</a:t>
            </a:r>
            <a:r>
              <a:rPr lang="en-US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400" b="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zh-CN" sz="24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zh-CN" sz="24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zh-CN" sz="24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zh-CN" sz="24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CN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遍历数列并修改数组</a:t>
            </a:r>
          </a:p>
          <a:p>
            <a:pPr marL="0" indent="0">
              <a:buNone/>
            </a:pPr>
            <a:r>
              <a:rPr lang="en-US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zh-CN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最终，数组的状态如下：</a:t>
            </a:r>
          </a:p>
          <a:p>
            <a:pPr>
              <a:buFont typeface="Wingdings" panose="05000000000000000000" pitchFamily="2" charset="2"/>
              <a:buChar char="l"/>
            </a:pPr>
            <a:endParaRPr lang="zh-CN" altLang="zh-CN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l"/>
            </a:pPr>
            <a:endParaRPr lang="zh-CN" altLang="zh-CN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  <p:pic>
        <p:nvPicPr>
          <p:cNvPr id="6" name="图片 5"/>
          <p:cNvPicPr/>
          <p:nvPr/>
        </p:nvPicPr>
        <p:blipFill>
          <a:blip r:embed="rId2"/>
          <a:stretch>
            <a:fillRect/>
          </a:stretch>
        </p:blipFill>
        <p:spPr>
          <a:xfrm>
            <a:off x="1177039" y="2072878"/>
            <a:ext cx="5894879" cy="1450497"/>
          </a:xfrm>
          <a:prstGeom prst="rect">
            <a:avLst/>
          </a:prstGeom>
        </p:spPr>
      </p:pic>
      <p:pic>
        <p:nvPicPr>
          <p:cNvPr id="7" name="图片 6"/>
          <p:cNvPicPr/>
          <p:nvPr/>
        </p:nvPicPr>
        <p:blipFill>
          <a:blip r:embed="rId3"/>
          <a:stretch>
            <a:fillRect/>
          </a:stretch>
        </p:blipFill>
        <p:spPr>
          <a:xfrm>
            <a:off x="1101538" y="4745291"/>
            <a:ext cx="5970379" cy="1450497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7335255" y="2993882"/>
            <a:ext cx="4357384" cy="2399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数组中每一个下标位置的值代表数列中对应整数出现的次数。</a:t>
            </a:r>
          </a:p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直接遍历数组，输出数组元素分下标值，元素的值是几，就输出几次：</a:t>
            </a:r>
          </a:p>
          <a:p>
            <a:pPr algn="just">
              <a:lnSpc>
                <a:spcPct val="150000"/>
              </a:lnSpc>
            </a:pP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0,1,1,2,3,3,3,4,4,5,5,6,7,7,8,9,9,9,10</a:t>
            </a:r>
            <a:endParaRPr lang="zh-CN" altLang="zh-CN" sz="20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521207" y="448056"/>
            <a:ext cx="8161474" cy="640080"/>
          </a:xfrm>
        </p:spPr>
        <p:txBody>
          <a:bodyPr>
            <a:noAutofit/>
          </a:bodyPr>
          <a:lstStyle/>
          <a:p>
            <a:r>
              <a:rPr lang="zh-CN" altLang="zh-CN" dirty="0">
                <a:latin typeface="Segoe UI Light" panose="020B0502040204020203" pitchFamily="34" charset="0"/>
                <a:cs typeface="Segoe UI Light" panose="020B0502040204020203" pitchFamily="34" charset="0"/>
              </a:rPr>
              <a:t>代码</a:t>
            </a:r>
            <a:endParaRPr lang="zh-CN" alt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8" name="Content Placeholder 17"/>
          <p:cNvSpPr txBox="1"/>
          <p:nvPr/>
        </p:nvSpPr>
        <p:spPr>
          <a:xfrm>
            <a:off x="892175" y="1442085"/>
            <a:ext cx="10354945" cy="52744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zh-CN" altLang="en-US" sz="2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440" y="1275715"/>
            <a:ext cx="4302760" cy="54406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二分搜索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zh-CN" altLang="en-US" sz="2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分搜索是一种在有序数组中查找某一特定元素的搜索算法。搜索过程从数组的中间元素开始，如果中间元素正好是要查找的元素，则搜索过程结束；如果某一特定元素大于或者小于中间元素，则在数组大于或小于中间元素的那一半中查找，而且跟开始一样从中间元素开始比较。如果在某一步骤数组为空，则代表找不到。这种搜索算法每一次比较都使搜索范围缩小一半。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1877" y="3140978"/>
            <a:ext cx="3771900" cy="24384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359016" y="6480191"/>
            <a:ext cx="7254380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参考资料：</a:t>
            </a:r>
            <a:r>
              <a:rPr lang="en-US" altLang="zh-CN" sz="16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https://www.runoob.com/python3/python-binary-search.html</a:t>
            </a:r>
            <a:endParaRPr lang="zh-CN" altLang="en-US" sz="16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代码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587" y="319087"/>
            <a:ext cx="5076825" cy="62198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359016" y="6480191"/>
            <a:ext cx="7254380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参考资料：</a:t>
            </a:r>
            <a:r>
              <a:rPr lang="en-US" altLang="zh-CN" sz="16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https://blog.csdn.net/xingbingle/article/details/51747030</a:t>
            </a:r>
            <a:endParaRPr lang="zh-CN" altLang="en-US" sz="16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/>
              <a:t>归并排序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77595" y="1456323"/>
            <a:ext cx="10036810" cy="2091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归并排序，是创建在归并操作上的一种有效的排序算法。算法是采用分治法（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Divide and Conquer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）的一个非常典型的应用，且各层分治递归可以同时进行。归并排序思路简单，速度仅次于快速排序，为稳定排序算法，一般用于对总体无序，但是各子项相对有序的数列。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zh-CN" altLang="zh-CN" sz="2000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</a:p>
        </p:txBody>
      </p:sp>
      <p:pic>
        <p:nvPicPr>
          <p:cNvPr id="4" name="图片 3" descr="mergeSort"/>
          <p:cNvPicPr/>
          <p:nvPr/>
        </p:nvPicPr>
        <p:blipFill>
          <a:blip r:embed="rId2"/>
          <a:stretch>
            <a:fillRect/>
          </a:stretch>
        </p:blipFill>
        <p:spPr>
          <a:xfrm>
            <a:off x="2773804" y="2741102"/>
            <a:ext cx="6504419" cy="3647188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773805" y="6388290"/>
            <a:ext cx="7120156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https://www.runoob.com/w3cnote/merge-sort.html</a:t>
            </a:r>
            <a:endParaRPr lang="zh-CN" altLang="zh-CN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8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本周课堂教学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539496" y="1435609"/>
            <a:ext cx="5116722" cy="4031198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  <a:buFont typeface="Wingdings" panose="05000000000000000000" pitchFamily="2" charset="2"/>
              <a:buChar char="l"/>
            </a:pPr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时间复杂度 </a:t>
            </a:r>
            <a:endParaRPr lang="en-US" altLang="zh-CN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l"/>
            </a:pPr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排序简介</a:t>
            </a:r>
            <a:endParaRPr lang="en-US" altLang="zh-CN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l"/>
            </a:pPr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例题</a:t>
            </a:r>
            <a:endParaRPr lang="en-US" altLang="zh-CN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60000"/>
              </a:lnSpc>
            </a:pP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/>
              <a:t>基本思想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77595" y="1238210"/>
            <a:ext cx="1003681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归并排序是用分治思想，分治模式在每一层递归上有三个步骤：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分解（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Divide</a:t>
            </a:r>
            <a:r>
              <a:rPr lang="zh-CN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）：将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个元素分成个含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n/2</a:t>
            </a:r>
            <a:r>
              <a:rPr lang="zh-CN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个元素的子序列。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解决（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Conquer</a:t>
            </a:r>
            <a:r>
              <a:rPr lang="zh-CN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）：用合并排序法对两个子序列递归的排序。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合并（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Combine</a:t>
            </a:r>
            <a:r>
              <a:rPr lang="zh-CN" altLang="zh-CN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）：合并两个已排序的子序列已得到排序结果。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zh-CN" altLang="zh-CN" sz="20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动图演示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8514" y="1128336"/>
            <a:ext cx="6972300" cy="340995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533475" y="4760401"/>
            <a:ext cx="6408490" cy="1322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上图中首先把一个未排序的序列从中间分割成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部分，再把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部分分成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部分，依次分割下去，直到分割成一个一个的数据，再把这些数据两两归并到一起，使之有序，不停的归并，最后成为一个排好序的序列。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773805" y="6388290"/>
            <a:ext cx="7120156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https://segmentfault.com/a/1190000015923278</a:t>
            </a:r>
            <a:endParaRPr lang="zh-CN" altLang="zh-CN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/>
              <a:t>实现逻辑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77595" y="1238210"/>
            <a:ext cx="10036810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l"/>
            </a:pPr>
            <a:r>
              <a:rPr lang="zh-CN" altLang="zh-CN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迭代法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①申请空间，使其大小为两个已经排序序列之和，该空间用来存放合并后的序列</a:t>
            </a:r>
            <a:b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②设定两个指针，最初位置分别为两个已经排序序列的起始位置</a:t>
            </a:r>
            <a:b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③ 比较两个指针所指向的元素，选择相对小的元素放入到合并空间，并移动指针到下一位置</a:t>
            </a:r>
            <a:b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④重复步骤③直到某一指针到达序列尾</a:t>
            </a:r>
            <a:b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⑤ 将另一序列剩下的所有元素直接复制到合并序列尾</a:t>
            </a:r>
          </a:p>
          <a:p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/>
              <a:t>实现逻辑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77595" y="1238210"/>
            <a:ext cx="10036810" cy="3630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zh-CN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递归法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① 将序列每相邻两个数字进行归并操作，形成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floor(n/2)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个序列，排序后每个序列包含两个元素</a:t>
            </a:r>
            <a:b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② 将上述序列再次归并，形成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floor(n/4)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个序列，每个序列包含四个元素</a:t>
            </a:r>
            <a:b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③ 重复步骤②，直到所有元素排序完毕</a:t>
            </a:r>
          </a:p>
          <a:p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</a:p>
          <a:p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递归法第一步排序左子列表，第二步排序右子列表，迭代法每一步都排序所有的子列表。</a:t>
            </a:r>
          </a:p>
          <a:p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递归法</a:t>
            </a: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24205" y="1316355"/>
            <a:ext cx="7694930" cy="489648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621395" y="2186305"/>
            <a:ext cx="2540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/>
              <a:t>https://zhuanlan.zhihu.com/p/124356219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迭代法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14680" y="1316355"/>
            <a:ext cx="8502015" cy="52419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359265" y="3192780"/>
            <a:ext cx="2540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/>
              <a:t>https://zhuanlan.zhihu.com/p/124356219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时间复杂度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77595" y="1288544"/>
            <a:ext cx="1003681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衡量代码的好坏，包括两个非常重要的指标：</a:t>
            </a:r>
          </a:p>
          <a:p>
            <a:pPr algn="l">
              <a:lnSpc>
                <a:spcPct val="150000"/>
              </a:lnSpc>
            </a:pP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运行时间</a:t>
            </a:r>
          </a:p>
          <a:p>
            <a:pPr algn="l">
              <a:lnSpc>
                <a:spcPct val="150000"/>
              </a:lnSpc>
            </a:pP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占用空间</a:t>
            </a:r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代码的绝对运行时间是无法估计的，但我们可以预估出代码的基本操作执行次数。</a:t>
            </a:r>
          </a:p>
          <a:p>
            <a:pPr algn="just">
              <a:lnSpc>
                <a:spcPct val="150000"/>
              </a:lnSpc>
            </a:pPr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关于代码的基本操作执行次数，我们用四个生活中的场景，来做一下比喻：</a:t>
            </a:r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：一条长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寸的面包，每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天吃掉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寸，那么吃掉整个面包需要几天？</a:t>
            </a:r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Aft>
                <a:spcPts val="1200"/>
              </a:spcAft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答案自然是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3 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10 = 30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天。</a:t>
            </a:r>
          </a:p>
          <a:p>
            <a:pPr algn="l">
              <a:spcAft>
                <a:spcPts val="1200"/>
              </a:spcAft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如果面包的长度是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N 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寸呢？</a:t>
            </a:r>
          </a:p>
          <a:p>
            <a:pPr algn="l">
              <a:spcAft>
                <a:spcPts val="1200"/>
              </a:spcAft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此时吃掉整个面包，需要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3 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n = 3n 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天。</a:t>
            </a:r>
          </a:p>
          <a:p>
            <a:pPr algn="l">
              <a:spcAft>
                <a:spcPts val="1200"/>
              </a:spcAft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如果用一个函数来表达这个相对时间，可以记作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 T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3n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359016" y="6480191"/>
            <a:ext cx="72543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参考资料：https://blog.csdn.net/qq_41523096/article/details/82142747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0"/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8428990" y="4700270"/>
            <a:ext cx="3174365" cy="16643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dirty="0">
                <a:sym typeface="+mn-ea"/>
              </a:rPr>
              <a:t>时间复杂度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539496" y="1435607"/>
            <a:ext cx="11048070" cy="5052279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zh-CN" sz="2400" b="1" dirty="0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场景</a:t>
            </a:r>
            <a:r>
              <a:rPr altLang="zh-CN" sz="2400" b="1" dirty="0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2</a:t>
            </a:r>
            <a:r>
              <a:rPr lang="zh-CN" altLang="zh-CN" sz="2400" dirty="0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：给小灰一条长</a:t>
            </a:r>
            <a:r>
              <a:rPr altLang="zh-CN" sz="2400" dirty="0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16</a:t>
            </a:r>
            <a:r>
              <a:rPr lang="zh-CN" altLang="zh-CN" sz="2400" dirty="0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寸的面包，小灰每</a:t>
            </a:r>
            <a:r>
              <a:rPr altLang="zh-CN" sz="2400" dirty="0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5</a:t>
            </a:r>
            <a:r>
              <a:rPr lang="zh-CN" altLang="zh-CN" sz="2400" dirty="0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天吃掉面包剩余长度的一半，第一次吃掉</a:t>
            </a:r>
            <a:r>
              <a:rPr altLang="zh-CN" sz="2400" dirty="0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8</a:t>
            </a:r>
            <a:r>
              <a:rPr lang="zh-CN" altLang="zh-CN" sz="2400" dirty="0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寸，第二次吃掉</a:t>
            </a:r>
            <a:r>
              <a:rPr altLang="zh-CN" sz="2400" dirty="0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zh-CN" sz="2400" dirty="0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寸，第三次吃掉</a:t>
            </a:r>
            <a:r>
              <a:rPr altLang="zh-CN" sz="2400" dirty="0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2</a:t>
            </a:r>
            <a:r>
              <a:rPr lang="zh-CN" altLang="zh-CN" sz="2400" dirty="0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寸</a:t>
            </a:r>
            <a:r>
              <a:rPr altLang="zh-CN" sz="2400" dirty="0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......</a:t>
            </a:r>
            <a:r>
              <a:rPr lang="zh-CN" altLang="zh-CN" sz="2400" dirty="0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那么小灰把面包吃得只剩下</a:t>
            </a:r>
            <a:r>
              <a:rPr altLang="zh-CN" sz="2400" dirty="0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1</a:t>
            </a:r>
            <a:r>
              <a:rPr lang="zh-CN" altLang="zh-CN" sz="2400" dirty="0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寸，需要多少天呢？</a:t>
            </a:r>
            <a:endParaRPr lang="en-US" altLang="zh-CN" sz="2400" dirty="0">
              <a:solidFill>
                <a:schemeClr val="tx1"/>
              </a:solidFill>
              <a:cs typeface="微软雅黑" panose="020B0503020204020204" pitchFamily="34" charset="-122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altLang="zh-CN" sz="2400" dirty="0">
                <a:solidFill>
                  <a:schemeClr val="tx1"/>
                </a:solidFill>
                <a:sym typeface="+mn-ea"/>
              </a:rPr>
              <a:t>    </a:t>
            </a:r>
            <a:r>
              <a:rPr lang="zh-CN" altLang="zh-CN" sz="2400" dirty="0">
                <a:solidFill>
                  <a:schemeClr val="tx1"/>
                </a:solidFill>
                <a:sym typeface="+mn-ea"/>
              </a:rPr>
              <a:t>就是数字</a:t>
            </a:r>
            <a:r>
              <a:rPr altLang="zh-CN" sz="2400" dirty="0">
                <a:solidFill>
                  <a:schemeClr val="tx1"/>
                </a:solidFill>
                <a:sym typeface="+mn-ea"/>
              </a:rPr>
              <a:t>16</a:t>
            </a:r>
            <a:r>
              <a:rPr lang="zh-CN" altLang="zh-CN" sz="2400" dirty="0">
                <a:solidFill>
                  <a:schemeClr val="tx1"/>
                </a:solidFill>
                <a:sym typeface="+mn-ea"/>
              </a:rPr>
              <a:t>不断地除以</a:t>
            </a:r>
            <a:r>
              <a:rPr altLang="zh-CN" sz="2400" dirty="0">
                <a:solidFill>
                  <a:schemeClr val="tx1"/>
                </a:solidFill>
                <a:sym typeface="+mn-ea"/>
              </a:rPr>
              <a:t>2</a:t>
            </a:r>
            <a:r>
              <a:rPr lang="zh-CN" altLang="zh-CN" sz="2400" dirty="0">
                <a:solidFill>
                  <a:schemeClr val="tx1"/>
                </a:solidFill>
                <a:sym typeface="+mn-ea"/>
              </a:rPr>
              <a:t>，除几次以后的结果等于</a:t>
            </a:r>
            <a:r>
              <a:rPr altLang="zh-CN" sz="2400" dirty="0">
                <a:solidFill>
                  <a:schemeClr val="tx1"/>
                </a:solidFill>
                <a:sym typeface="+mn-ea"/>
              </a:rPr>
              <a:t>1</a:t>
            </a:r>
            <a:r>
              <a:rPr lang="zh-CN" altLang="zh-CN" sz="2400" dirty="0">
                <a:solidFill>
                  <a:schemeClr val="tx1"/>
                </a:solidFill>
                <a:sym typeface="+mn-ea"/>
              </a:rPr>
              <a:t>？这里要涉及到数学当中的对数，以</a:t>
            </a:r>
            <a:r>
              <a:rPr altLang="zh-CN" sz="2400" dirty="0">
                <a:solidFill>
                  <a:schemeClr val="tx1"/>
                </a:solidFill>
                <a:sym typeface="+mn-ea"/>
              </a:rPr>
              <a:t>2</a:t>
            </a:r>
            <a:r>
              <a:rPr lang="zh-CN" altLang="zh-CN" sz="2400" dirty="0">
                <a:solidFill>
                  <a:schemeClr val="tx1"/>
                </a:solidFill>
                <a:sym typeface="+mn-ea"/>
              </a:rPr>
              <a:t>位底，</a:t>
            </a:r>
            <a:r>
              <a:rPr altLang="zh-CN" sz="2400" dirty="0">
                <a:solidFill>
                  <a:schemeClr val="tx1"/>
                </a:solidFill>
                <a:sym typeface="+mn-ea"/>
              </a:rPr>
              <a:t>16</a:t>
            </a:r>
            <a:r>
              <a:rPr lang="zh-CN" altLang="zh-CN" sz="2400" dirty="0">
                <a:solidFill>
                  <a:schemeClr val="tx1"/>
                </a:solidFill>
                <a:sym typeface="+mn-ea"/>
              </a:rPr>
              <a:t>的对数，可以简写为</a:t>
            </a:r>
            <a:r>
              <a:rPr altLang="zh-CN" sz="2400" dirty="0">
                <a:solidFill>
                  <a:schemeClr val="tx1"/>
                </a:solidFill>
                <a:sym typeface="+mn-ea"/>
              </a:rPr>
              <a:t>log16</a:t>
            </a:r>
            <a:r>
              <a:rPr lang="zh-CN" altLang="zh-CN" sz="2400" dirty="0">
                <a:solidFill>
                  <a:schemeClr val="tx1"/>
                </a:solidFill>
                <a:sym typeface="+mn-ea"/>
              </a:rPr>
              <a:t>。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altLang="zh-CN" sz="2400" dirty="0">
                <a:solidFill>
                  <a:schemeClr val="tx1"/>
                </a:solidFill>
                <a:sym typeface="+mn-ea"/>
              </a:rPr>
              <a:t>   </a:t>
            </a:r>
            <a:r>
              <a:rPr lang="zh-CN" altLang="zh-CN" sz="2400" dirty="0">
                <a:solidFill>
                  <a:schemeClr val="tx1"/>
                </a:solidFill>
                <a:sym typeface="+mn-ea"/>
              </a:rPr>
              <a:t>因此，把面包吃得只剩下</a:t>
            </a:r>
            <a:r>
              <a:rPr altLang="zh-CN" sz="2400" dirty="0">
                <a:solidFill>
                  <a:schemeClr val="tx1"/>
                </a:solidFill>
                <a:sym typeface="+mn-ea"/>
              </a:rPr>
              <a:t>1</a:t>
            </a:r>
            <a:r>
              <a:rPr lang="zh-CN" altLang="zh-CN" sz="2400" dirty="0">
                <a:solidFill>
                  <a:schemeClr val="tx1"/>
                </a:solidFill>
                <a:sym typeface="+mn-ea"/>
              </a:rPr>
              <a:t>寸，需要</a:t>
            </a:r>
            <a:r>
              <a:rPr altLang="zh-CN" sz="2400" dirty="0">
                <a:solidFill>
                  <a:schemeClr val="tx1"/>
                </a:solidFill>
                <a:sym typeface="+mn-ea"/>
              </a:rPr>
              <a:t> 5 </a:t>
            </a:r>
            <a:r>
              <a:rPr lang="zh-CN" altLang="en-US" sz="2400" dirty="0">
                <a:sym typeface="+mn-ea"/>
              </a:rPr>
              <a:t>*</a:t>
            </a:r>
            <a:r>
              <a:rPr altLang="zh-CN" sz="2400" dirty="0">
                <a:solidFill>
                  <a:schemeClr val="tx1"/>
                </a:solidFill>
                <a:sym typeface="+mn-ea"/>
              </a:rPr>
              <a:t> log16 = 5 </a:t>
            </a:r>
            <a:r>
              <a:rPr lang="zh-CN" altLang="en-US" sz="2400" dirty="0">
                <a:solidFill>
                  <a:schemeClr val="tx1"/>
                </a:solidFill>
                <a:sym typeface="+mn-ea"/>
              </a:rPr>
              <a:t>*</a:t>
            </a:r>
            <a:r>
              <a:rPr altLang="zh-CN" sz="2400" dirty="0">
                <a:solidFill>
                  <a:schemeClr val="tx1"/>
                </a:solidFill>
                <a:sym typeface="+mn-ea"/>
              </a:rPr>
              <a:t> 4 = 20 </a:t>
            </a:r>
            <a:r>
              <a:rPr lang="zh-CN" altLang="zh-CN" sz="2400" dirty="0">
                <a:solidFill>
                  <a:schemeClr val="tx1"/>
                </a:solidFill>
                <a:sym typeface="+mn-ea"/>
              </a:rPr>
              <a:t>天。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altLang="zh-CN" sz="2400" dirty="0">
                <a:solidFill>
                  <a:schemeClr val="tx1"/>
                </a:solidFill>
                <a:sym typeface="+mn-ea"/>
              </a:rPr>
              <a:t>   </a:t>
            </a:r>
            <a:r>
              <a:rPr lang="zh-CN" altLang="zh-CN" sz="2400" dirty="0">
                <a:solidFill>
                  <a:schemeClr val="tx1"/>
                </a:solidFill>
                <a:sym typeface="+mn-ea"/>
              </a:rPr>
              <a:t>如果面包的长度是</a:t>
            </a:r>
            <a:r>
              <a:rPr altLang="zh-CN" sz="2400" dirty="0">
                <a:solidFill>
                  <a:schemeClr val="tx1"/>
                </a:solidFill>
                <a:sym typeface="+mn-ea"/>
              </a:rPr>
              <a:t> N </a:t>
            </a:r>
            <a:r>
              <a:rPr lang="zh-CN" altLang="zh-CN" sz="2400" dirty="0">
                <a:solidFill>
                  <a:schemeClr val="tx1"/>
                </a:solidFill>
                <a:sym typeface="+mn-ea"/>
              </a:rPr>
              <a:t>寸呢？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altLang="zh-CN" sz="2400" dirty="0">
                <a:solidFill>
                  <a:schemeClr val="tx1"/>
                </a:solidFill>
                <a:sym typeface="+mn-ea"/>
              </a:rPr>
              <a:t>   </a:t>
            </a:r>
            <a:r>
              <a:rPr lang="zh-CN" altLang="zh-CN" sz="2400" dirty="0">
                <a:solidFill>
                  <a:schemeClr val="tx1"/>
                </a:solidFill>
                <a:sym typeface="+mn-ea"/>
              </a:rPr>
              <a:t>需要</a:t>
            </a:r>
            <a:r>
              <a:rPr altLang="zh-CN" sz="2400" dirty="0">
                <a:solidFill>
                  <a:schemeClr val="tx1"/>
                </a:solidFill>
                <a:sym typeface="+mn-ea"/>
              </a:rPr>
              <a:t> 5 </a:t>
            </a:r>
            <a:r>
              <a:rPr lang="zh-CN" altLang="en-US" sz="2400" dirty="0">
                <a:solidFill>
                  <a:schemeClr val="tx1"/>
                </a:solidFill>
                <a:sym typeface="+mn-ea"/>
              </a:rPr>
              <a:t>*</a:t>
            </a:r>
            <a:r>
              <a:rPr altLang="zh-CN" sz="2400" dirty="0">
                <a:solidFill>
                  <a:schemeClr val="tx1"/>
                </a:solidFill>
                <a:sym typeface="+mn-ea"/>
              </a:rPr>
              <a:t> </a:t>
            </a:r>
            <a:r>
              <a:rPr altLang="zh-CN" sz="2400" dirty="0" err="1">
                <a:solidFill>
                  <a:schemeClr val="tx1"/>
                </a:solidFill>
                <a:sym typeface="+mn-ea"/>
              </a:rPr>
              <a:t>logn</a:t>
            </a:r>
            <a:r>
              <a:rPr altLang="zh-CN" sz="2400" dirty="0">
                <a:solidFill>
                  <a:schemeClr val="tx1"/>
                </a:solidFill>
                <a:sym typeface="+mn-ea"/>
              </a:rPr>
              <a:t> = 5logn</a:t>
            </a:r>
            <a:r>
              <a:rPr lang="zh-CN" altLang="zh-CN" sz="2400" dirty="0">
                <a:solidFill>
                  <a:schemeClr val="tx1"/>
                </a:solidFill>
                <a:sym typeface="+mn-ea"/>
              </a:rPr>
              <a:t>天，记作</a:t>
            </a:r>
            <a:r>
              <a:rPr altLang="zh-CN" sz="2400" dirty="0">
                <a:solidFill>
                  <a:schemeClr val="tx1"/>
                </a:solidFill>
                <a:sym typeface="+mn-ea"/>
              </a:rPr>
              <a:t> T</a:t>
            </a:r>
            <a:r>
              <a:rPr lang="zh-CN" altLang="zh-CN" sz="2400" dirty="0">
                <a:solidFill>
                  <a:schemeClr val="tx1"/>
                </a:solidFill>
                <a:sym typeface="+mn-ea"/>
              </a:rPr>
              <a:t>（</a:t>
            </a:r>
            <a:r>
              <a:rPr altLang="zh-CN" sz="2400" dirty="0">
                <a:solidFill>
                  <a:schemeClr val="tx1"/>
                </a:solidFill>
                <a:sym typeface="+mn-ea"/>
              </a:rPr>
              <a:t>n</a:t>
            </a:r>
            <a:r>
              <a:rPr lang="zh-CN" altLang="zh-CN" sz="2400" dirty="0">
                <a:solidFill>
                  <a:schemeClr val="tx1"/>
                </a:solidFill>
                <a:sym typeface="+mn-ea"/>
              </a:rPr>
              <a:t>）</a:t>
            </a:r>
            <a:r>
              <a:rPr altLang="zh-CN" sz="2400" dirty="0">
                <a:solidFill>
                  <a:schemeClr val="tx1"/>
                </a:solidFill>
                <a:sym typeface="+mn-ea"/>
              </a:rPr>
              <a:t> = 5logn</a:t>
            </a:r>
            <a:r>
              <a:rPr lang="zh-CN" altLang="zh-CN" sz="2400" dirty="0">
                <a:solidFill>
                  <a:schemeClr val="tx1"/>
                </a:solidFill>
                <a:sym typeface="+mn-ea"/>
              </a:rPr>
              <a:t>。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dirty="0">
                <a:sym typeface="+mn-ea"/>
              </a:rPr>
              <a:t>时间复杂度</a:t>
            </a:r>
            <a:endParaRPr lang="zh-CN" altLang="en-US" sz="4000" dirty="0"/>
          </a:p>
        </p:txBody>
      </p:sp>
      <p:sp>
        <p:nvSpPr>
          <p:cNvPr id="3" name="文本框 2"/>
          <p:cNvSpPr txBox="1"/>
          <p:nvPr/>
        </p:nvSpPr>
        <p:spPr>
          <a:xfrm>
            <a:off x="666115" y="1421765"/>
            <a:ext cx="10859135" cy="50774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场景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给小灰一条长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寸的面包和一个鸡腿，小灰每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天吃掉一个鸡腿。那么小灰吃掉整个鸡腿需要多少天呢？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endParaRPr lang="zh-CN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答案自然是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天。因为只说是吃掉鸡腿，和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寸的面包没有关系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 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如果面包的长度是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N 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寸呢？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无论面包有多长，吃掉鸡腿的时间仍然是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天，记作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 T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= 2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场景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</a:t>
            </a:r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给小灰一条长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寸的面包，小灰吃掉第一个一寸需要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天时间，吃掉第二个一寸需要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天时间，吃掉第三个一寸需要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天时间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.....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每多吃一寸，所花的时间也多一天。那么小灰吃掉整个面包需要多少天呢？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答案是从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累加到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的总和，也就是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55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天。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如果面包的长度是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N 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寸呢？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此时吃掉整个面包，需要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1+2+3+......+ n-1 + n = (1+n)*n/2 = 0.5n^2 + 0.5n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记作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 T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= 0.5n^2 + 0.5n</a:t>
            </a:r>
            <a:r>
              <a:rPr lang="zh-CN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</a:p>
        </p:txBody>
      </p:sp>
      <p:pic>
        <p:nvPicPr>
          <p:cNvPr id="4" name="图片 3"/>
          <p:cNvPicPr/>
          <p:nvPr/>
        </p:nvPicPr>
        <p:blipFill>
          <a:blip r:embed="rId3"/>
          <a:stretch>
            <a:fillRect/>
          </a:stretch>
        </p:blipFill>
        <p:spPr>
          <a:xfrm>
            <a:off x="8602028" y="1929924"/>
            <a:ext cx="2637154" cy="159861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时间复杂度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pPr marL="0" algn="l">
              <a:lnSpc>
                <a:spcPct val="150000"/>
              </a:lnSpc>
              <a:buClrTx/>
              <a:buSzTx/>
              <a:buFontTx/>
              <a:buNone/>
            </a:pPr>
            <a:r>
              <a:rPr lang="zh-CN" altLang="zh-CN" sz="1700" dirty="0">
                <a:sym typeface="+mn-ea"/>
              </a:rPr>
              <a:t>上面所讲的是吃东西所花费的相对时间，这一思想同样适用于对程序基本操作执行次数的统计。刚才的四个场景，分别对应了程序中最常见的四种执行方式：</a:t>
            </a:r>
          </a:p>
          <a:p>
            <a:pPr marL="0" algn="l">
              <a:lnSpc>
                <a:spcPct val="150000"/>
              </a:lnSpc>
              <a:buClrTx/>
              <a:buSzTx/>
              <a:buFontTx/>
              <a:buNone/>
            </a:pPr>
            <a:r>
              <a:rPr lang="zh-CN" altLang="zh-CN" sz="1700" dirty="0">
                <a:sym typeface="+mn-ea"/>
              </a:rPr>
              <a:t>场景1：T（n） = 3n，执行次数是线性的。</a:t>
            </a:r>
          </a:p>
          <a:p>
            <a:pPr marL="0" algn="l">
              <a:lnSpc>
                <a:spcPct val="150000"/>
              </a:lnSpc>
              <a:buClrTx/>
              <a:buSzTx/>
              <a:buFontTx/>
              <a:buNone/>
            </a:pPr>
            <a:r>
              <a:rPr lang="zh-CN" altLang="zh-CN" sz="1700" dirty="0">
                <a:sym typeface="+mn-ea"/>
              </a:rPr>
              <a:t>场景2：T（n） = 5logn，执行次数是对数的。</a:t>
            </a:r>
            <a:endParaRPr lang="zh-CN" altLang="zh-CN" sz="1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algn="l">
              <a:lnSpc>
                <a:spcPct val="150000"/>
              </a:lnSpc>
              <a:buClrTx/>
              <a:buSzTx/>
              <a:buFontTx/>
              <a:buNone/>
            </a:pPr>
            <a:r>
              <a:rPr lang="zh-CN" altLang="zh-CN" sz="1700" dirty="0">
                <a:sym typeface="+mn-ea"/>
              </a:rPr>
              <a:t>场景3：T（n） = 2，执行次数是常量的。</a:t>
            </a:r>
            <a:endParaRPr lang="zh-CN" altLang="zh-CN" sz="1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algn="l">
              <a:lnSpc>
                <a:spcPct val="150000"/>
              </a:lnSpc>
              <a:buClrTx/>
              <a:buSzTx/>
              <a:buFontTx/>
              <a:buNone/>
            </a:pPr>
            <a:r>
              <a:rPr lang="zh-CN" altLang="zh-CN" sz="1700" dirty="0">
                <a:sym typeface="+mn-ea"/>
              </a:rPr>
              <a:t>场景4：T（n） = 0.5n^2 + 0.5n，执行次数是一个多项式。</a:t>
            </a:r>
          </a:p>
          <a:p>
            <a:pPr marL="57150" indent="-285750" algn="l">
              <a:lnSpc>
                <a:spcPct val="150000"/>
              </a:lnSpc>
              <a:buClrTx/>
              <a:buSzTx/>
            </a:pPr>
            <a:r>
              <a:rPr lang="zh-CN" altLang="zh-CN" sz="1700" dirty="0">
                <a:sym typeface="+mn-ea"/>
              </a:rPr>
              <a:t>时间复杂度（asymptotic time complexity）的定义如下：</a:t>
            </a:r>
          </a:p>
          <a:p>
            <a:pPr marL="0" algn="l">
              <a:lnSpc>
                <a:spcPct val="150000"/>
              </a:lnSpc>
              <a:buClrTx/>
              <a:buSzTx/>
              <a:buFontTx/>
              <a:buNone/>
            </a:pPr>
            <a:r>
              <a:rPr lang="zh-CN" altLang="zh-CN" sz="1700" dirty="0">
                <a:sym typeface="+mn-ea"/>
              </a:rPr>
              <a:t>    若存在函数 f（n），使得当n趋近于无穷大时，T（n）/ f（n）的极限值为不等于零的常数，则称 f（n）是T（n）的同数量级函数。记作 T（n）= O（f（n）），称O（f（n）） 为算法的渐进时间复杂度，简称时间复杂度。</a:t>
            </a:r>
          </a:p>
          <a:p>
            <a:pPr marL="0" algn="l">
              <a:lnSpc>
                <a:spcPct val="150000"/>
              </a:lnSpc>
              <a:buClrTx/>
              <a:buSzTx/>
              <a:buFontTx/>
              <a:buNone/>
            </a:pPr>
            <a:r>
              <a:rPr lang="zh-CN" altLang="zh-CN" sz="1700" dirty="0">
                <a:sym typeface="+mn-ea"/>
              </a:rPr>
              <a:t>    渐进时间复杂度用大写O来表示，所以也被称为大O表示法。</a:t>
            </a:r>
          </a:p>
          <a:p>
            <a:pPr marL="0" algn="l">
              <a:lnSpc>
                <a:spcPct val="150000"/>
              </a:lnSpc>
              <a:buClrTx/>
              <a:buSzTx/>
              <a:buFontTx/>
              <a:buNone/>
            </a:pPr>
            <a:endParaRPr lang="zh-CN" altLang="zh-CN" sz="13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时间复杂度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77595" y="1238210"/>
            <a:ext cx="5121869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让我们回头看看刚才的四个场景。</a:t>
            </a:r>
          </a:p>
          <a:p>
            <a:pPr algn="l">
              <a:spcAft>
                <a:spcPts val="1200"/>
              </a:spcAft>
            </a:pPr>
            <a:r>
              <a:rPr lang="zh-CN" altLang="zh-CN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</a:t>
            </a:r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  <a:p>
            <a:pPr algn="l">
              <a:spcAft>
                <a:spcPts val="1200"/>
              </a:spcAft>
            </a:pP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3n </a:t>
            </a:r>
            <a:endParaRPr lang="zh-CN" altLang="zh-CN" sz="20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spcAft>
                <a:spcPts val="1200"/>
              </a:spcAft>
            </a:pP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最高阶项为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3n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，省去系数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，转化的时间复杂度为：</a:t>
            </a:r>
          </a:p>
          <a:p>
            <a:pPr algn="l">
              <a:spcAft>
                <a:spcPts val="1200"/>
              </a:spcAft>
            </a:pP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  O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  <a:p>
            <a:pPr>
              <a:lnSpc>
                <a:spcPct val="15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6313613" y="1314950"/>
            <a:ext cx="5274310" cy="321754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615634" y="4465424"/>
            <a:ext cx="5087224" cy="2091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zh-CN" altLang="zh-CN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</a:t>
            </a:r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zh-CN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  <a:p>
            <a:pPr algn="l">
              <a:spcAft>
                <a:spcPts val="1200"/>
              </a:spcAft>
            </a:pP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5logn </a:t>
            </a:r>
            <a:endParaRPr lang="zh-CN" altLang="zh-CN" sz="20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spcAft>
                <a:spcPts val="1200"/>
              </a:spcAft>
            </a:pP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最高阶项为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5logn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，省去系数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，转化的时间复杂度为：</a:t>
            </a:r>
          </a:p>
          <a:p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  O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logn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/>
          <p:nvPr/>
        </p:nvPicPr>
        <p:blipFill>
          <a:blip r:embed="rId3"/>
          <a:stretch>
            <a:fillRect/>
          </a:stretch>
        </p:blipFill>
        <p:spPr>
          <a:xfrm>
            <a:off x="964733" y="3924167"/>
            <a:ext cx="4736983" cy="29338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时间复杂度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77595" y="1238210"/>
            <a:ext cx="5121869" cy="1783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zh-CN" altLang="zh-CN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</a:t>
            </a:r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  <a:p>
            <a:pPr algn="l">
              <a:spcAft>
                <a:spcPts val="1200"/>
              </a:spcAft>
            </a:pP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2</a:t>
            </a:r>
            <a:endParaRPr lang="zh-CN" altLang="zh-CN" sz="20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spcAft>
                <a:spcPts val="1200"/>
              </a:spcAft>
            </a:pP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只有常数量级，转化的时间复杂度为：</a:t>
            </a:r>
          </a:p>
          <a:p>
            <a:pPr algn="l">
              <a:spcAft>
                <a:spcPts val="1200"/>
              </a:spcAft>
            </a:pP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  O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615634" y="4465424"/>
            <a:ext cx="5087224" cy="163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</a:t>
            </a:r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zh-CN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  <a:p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0.5n^2 + 0.5n</a:t>
            </a:r>
            <a:endParaRPr lang="zh-CN" altLang="zh-CN" sz="20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最高阶项为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0.5n^2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，省去系数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0.5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，转化的时间复杂度为：</a:t>
            </a:r>
          </a:p>
          <a:p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  O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n^2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9" name="图片 8"/>
          <p:cNvPicPr/>
          <p:nvPr/>
        </p:nvPicPr>
        <p:blipFill>
          <a:blip r:embed="rId2"/>
          <a:stretch>
            <a:fillRect/>
          </a:stretch>
        </p:blipFill>
        <p:spPr>
          <a:xfrm>
            <a:off x="6096000" y="1335893"/>
            <a:ext cx="5274310" cy="3232150"/>
          </a:xfrm>
          <a:prstGeom prst="rect">
            <a:avLst/>
          </a:prstGeom>
        </p:spPr>
      </p:pic>
      <p:pic>
        <p:nvPicPr>
          <p:cNvPr id="10" name="图片 9"/>
          <p:cNvPicPr/>
          <p:nvPr/>
        </p:nvPicPr>
        <p:blipFill>
          <a:blip r:embed="rId3"/>
          <a:stretch>
            <a:fillRect/>
          </a:stretch>
        </p:blipFill>
        <p:spPr>
          <a:xfrm>
            <a:off x="821690" y="3511235"/>
            <a:ext cx="5274310" cy="32023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时间复杂度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77595" y="1238210"/>
            <a:ext cx="10036810" cy="2091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这四种时间复杂度究竟谁用时更长，谁节省时间呢？稍微思考一下就可以得出结论：</a:t>
            </a:r>
          </a:p>
          <a:p>
            <a:pPr algn="l">
              <a:spcAft>
                <a:spcPts val="1200"/>
              </a:spcAft>
            </a:pP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 O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logn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 O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 O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n^2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  <a:p>
            <a:pPr algn="l">
              <a:spcAft>
                <a:spcPts val="1200"/>
              </a:spcAft>
            </a:pP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在编程的世界中有着各种各样的算法，除了上述的四个场景，还有许多不同形式的时间复杂度，比如：</a:t>
            </a:r>
          </a:p>
          <a:p>
            <a:pPr algn="l">
              <a:spcAft>
                <a:spcPts val="1200"/>
              </a:spcAft>
            </a:pP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nlogn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 O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n^3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 O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m*n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），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2^n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），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！）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5025,&quot;width&quot;:9585}"/>
</p:tagLst>
</file>

<file path=ppt/theme/theme1.xml><?xml version="1.0" encoding="utf-8"?>
<a:theme xmlns:a="http://schemas.openxmlformats.org/drawingml/2006/main" name="WelcomeDoc">
  <a:themeElements>
    <a:clrScheme name="蓝色暖调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Welcome to PowerPoint</Template>
  <TotalTime>7</TotalTime>
  <Words>2021</Words>
  <Application>Microsoft Office PowerPoint</Application>
  <PresentationFormat>宽屏</PresentationFormat>
  <Paragraphs>139</Paragraphs>
  <Slides>25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4" baseType="lpstr">
      <vt:lpstr>-apple-system</vt:lpstr>
      <vt:lpstr>PingFangSC</vt:lpstr>
      <vt:lpstr>微软雅黑</vt:lpstr>
      <vt:lpstr>Arial</vt:lpstr>
      <vt:lpstr>Calibri</vt:lpstr>
      <vt:lpstr>Segoe UI</vt:lpstr>
      <vt:lpstr>Segoe UI Light</vt:lpstr>
      <vt:lpstr>Wingdings</vt:lpstr>
      <vt:lpstr>WelcomeDoc</vt:lpstr>
      <vt:lpstr>C++程序设计实践 排序</vt:lpstr>
      <vt:lpstr>本周课堂教学</vt:lpstr>
      <vt:lpstr>时间复杂度</vt:lpstr>
      <vt:lpstr>时间复杂度</vt:lpstr>
      <vt:lpstr>时间复杂度</vt:lpstr>
      <vt:lpstr>时间复杂度</vt:lpstr>
      <vt:lpstr>时间复杂度</vt:lpstr>
      <vt:lpstr>时间复杂度</vt:lpstr>
      <vt:lpstr>时间复杂度</vt:lpstr>
      <vt:lpstr>常见排序算法比较</vt:lpstr>
      <vt:lpstr>冒泡排序</vt:lpstr>
      <vt:lpstr>快速排序</vt:lpstr>
      <vt:lpstr>计数排序</vt:lpstr>
      <vt:lpstr>计数排序</vt:lpstr>
      <vt:lpstr>计数排序</vt:lpstr>
      <vt:lpstr>代码</vt:lpstr>
      <vt:lpstr>二分搜索</vt:lpstr>
      <vt:lpstr>代码</vt:lpstr>
      <vt:lpstr>归并排序</vt:lpstr>
      <vt:lpstr>基本思想</vt:lpstr>
      <vt:lpstr>动图演示</vt:lpstr>
      <vt:lpstr>实现逻辑</vt:lpstr>
      <vt:lpstr>实现逻辑</vt:lpstr>
      <vt:lpstr>递归法</vt:lpstr>
      <vt:lpstr>迭代法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《计算机基础知识》实验指导</dc:title>
  <dc:creator>paradise</dc:creator>
  <cp:lastModifiedBy>Administrator</cp:lastModifiedBy>
  <cp:revision>202</cp:revision>
  <dcterms:created xsi:type="dcterms:W3CDTF">2019-10-14T06:36:00Z</dcterms:created>
  <dcterms:modified xsi:type="dcterms:W3CDTF">2021-07-04T11:42:24Z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